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4"/>
  </p:notesMasterIdLst>
  <p:sldIdLst>
    <p:sldId id="256" r:id="rId2"/>
    <p:sldId id="268" r:id="rId3"/>
    <p:sldId id="257" r:id="rId4"/>
    <p:sldId id="265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B602E-B71F-4224-9830-CDA628286177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F1B74-E723-4C6F-AF85-5B4949262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35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F1B74-E723-4C6F-AF85-5B4949262A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92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6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5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46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9777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50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00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46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27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1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2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3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0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8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7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4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9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7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F3A7B7B-319D-49E9-97E3-450683DA4781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20A881F-DBB4-41B8-BAD3-4D34DC92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E326-15E5-CA0A-1ABE-63C8EF3B8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 lIns="274320" bIns="0" anchor="b" anchorCtr="1"/>
          <a:lstStyle/>
          <a:p>
            <a:pPr algn="ctr"/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Neurodrone-X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091ED-BDA6-FE00-C7CF-0713CD13A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1316" y="3159919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Revolutionizing Agriculture and Waste Management</a:t>
            </a:r>
          </a:p>
          <a:p>
            <a:endParaRPr 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9E5C5-EB06-B98F-B1E4-9C2A5DE4CA8B}"/>
              </a:ext>
            </a:extLst>
          </p:cNvPr>
          <p:cNvSpPr txBox="1"/>
          <p:nvPr/>
        </p:nvSpPr>
        <p:spPr>
          <a:xfrm>
            <a:off x="1364743" y="4492515"/>
            <a:ext cx="9777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Smart Skies. Clean Earth</a:t>
            </a:r>
          </a:p>
        </p:txBody>
      </p:sp>
    </p:spTree>
    <p:extLst>
      <p:ext uri="{BB962C8B-B14F-4D97-AF65-F5344CB8AC3E}">
        <p14:creationId xmlns:p14="http://schemas.microsoft.com/office/powerpoint/2010/main" val="2948972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1876A3-4D11-3161-E79E-C8C34B49BDE7}"/>
              </a:ext>
            </a:extLst>
          </p:cNvPr>
          <p:cNvSpPr txBox="1"/>
          <p:nvPr/>
        </p:nvSpPr>
        <p:spPr>
          <a:xfrm>
            <a:off x="2038842" y="827191"/>
            <a:ext cx="867205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┌───────────────────────────┐</a:t>
            </a:r>
          </a:p>
          <a:p>
            <a:r>
              <a:rPr lang="en-US" dirty="0"/>
              <a:t>│     Farmer / Operator     │◄── Voice Command (Mic / App)</a:t>
            </a:r>
          </a:p>
          <a:p>
            <a:r>
              <a:rPr lang="en-US" dirty="0"/>
              <a:t>└───────────────────────────┘</a:t>
            </a:r>
          </a:p>
          <a:p>
            <a:r>
              <a:rPr lang="en-US" dirty="0"/>
              <a:t>            │</a:t>
            </a:r>
          </a:p>
          <a:p>
            <a:r>
              <a:rPr lang="en-US" dirty="0"/>
              <a:t>            ▼</a:t>
            </a:r>
          </a:p>
          <a:p>
            <a:r>
              <a:rPr lang="en-US" dirty="0"/>
              <a:t>┌───────────────────────────┐</a:t>
            </a:r>
          </a:p>
          <a:p>
            <a:r>
              <a:rPr lang="en-US" dirty="0"/>
              <a:t>│   Neurodrone-X Controller │◄── UI / </a:t>
            </a:r>
            <a:r>
              <a:rPr lang="en-US" dirty="0" err="1"/>
              <a:t>FastAPI</a:t>
            </a:r>
            <a:r>
              <a:rPr lang="en-US" dirty="0"/>
              <a:t> Dashboard</a:t>
            </a:r>
          </a:p>
          <a:p>
            <a:r>
              <a:rPr lang="en-US" dirty="0"/>
              <a:t>│ - Receives bin alerts     │</a:t>
            </a:r>
          </a:p>
          <a:p>
            <a:r>
              <a:rPr lang="en-US" dirty="0"/>
              <a:t>│ - Parses voice commands   │</a:t>
            </a:r>
          </a:p>
          <a:p>
            <a:r>
              <a:rPr lang="en-US" dirty="0"/>
              <a:t>│ - Sends nav commands      │</a:t>
            </a:r>
          </a:p>
          <a:p>
            <a:r>
              <a:rPr lang="en-US" dirty="0"/>
              <a:t>└───────────────────────────┘</a:t>
            </a:r>
          </a:p>
          <a:p>
            <a:r>
              <a:rPr lang="en-US" dirty="0"/>
              <a:t>            │</a:t>
            </a:r>
          </a:p>
          <a:p>
            <a:r>
              <a:rPr lang="en-US" dirty="0"/>
              <a:t>            ▼</a:t>
            </a:r>
          </a:p>
          <a:p>
            <a:r>
              <a:rPr lang="en-US" dirty="0"/>
              <a:t>┌───────────────────────────┐</a:t>
            </a:r>
          </a:p>
          <a:p>
            <a:r>
              <a:rPr lang="en-US" dirty="0"/>
              <a:t>│      Drone Brain (Jetson) │</a:t>
            </a:r>
          </a:p>
          <a:p>
            <a:r>
              <a:rPr lang="en-US" dirty="0"/>
              <a:t>│ - YOLOv8 object detection │</a:t>
            </a:r>
          </a:p>
          <a:p>
            <a:r>
              <a:rPr lang="en-US" dirty="0"/>
              <a:t>│ - Path planning (ROS)     │</a:t>
            </a:r>
          </a:p>
          <a:p>
            <a:r>
              <a:rPr lang="en-US" dirty="0"/>
              <a:t>│ - Voice NLP (</a:t>
            </a:r>
            <a:r>
              <a:rPr lang="en-US" dirty="0" err="1"/>
              <a:t>DistilBERT</a:t>
            </a:r>
            <a:r>
              <a:rPr lang="en-US" dirty="0"/>
              <a:t>)  │</a:t>
            </a:r>
          </a:p>
          <a:p>
            <a:r>
              <a:rPr lang="en-US" dirty="0"/>
              <a:t>│ - Mission executor        │</a:t>
            </a:r>
          </a:p>
          <a:p>
            <a:r>
              <a:rPr lang="en-US" dirty="0"/>
              <a:t>└───────────────────────────┘</a:t>
            </a:r>
          </a:p>
          <a:p>
            <a:r>
              <a:rPr lang="en-US" dirty="0"/>
              <a:t>            │</a:t>
            </a:r>
          </a:p>
          <a:p>
            <a:r>
              <a:rPr lang="en-US" dirty="0"/>
              <a:t>            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03565-2E11-C4F3-55D7-6A5D0FCC2916}"/>
              </a:ext>
            </a:extLst>
          </p:cNvPr>
          <p:cNvSpPr txBox="1"/>
          <p:nvPr/>
        </p:nvSpPr>
        <p:spPr>
          <a:xfrm>
            <a:off x="2703871" y="42708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Technical Architecture Diagram Overview:</a:t>
            </a:r>
          </a:p>
        </p:txBody>
      </p:sp>
    </p:spTree>
    <p:extLst>
      <p:ext uri="{BB962C8B-B14F-4D97-AF65-F5344CB8AC3E}">
        <p14:creationId xmlns:p14="http://schemas.microsoft.com/office/powerpoint/2010/main" val="2439697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5D00FE-1330-BA4A-15E1-03F1C189ABE1}"/>
              </a:ext>
            </a:extLst>
          </p:cNvPr>
          <p:cNvSpPr txBox="1"/>
          <p:nvPr/>
        </p:nvSpPr>
        <p:spPr>
          <a:xfrm>
            <a:off x="1124042" y="733195"/>
            <a:ext cx="741352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┌───────────────────────────┐</a:t>
            </a:r>
          </a:p>
          <a:p>
            <a:r>
              <a:rPr lang="en-US" dirty="0"/>
              <a:t>│  Smart Payload (Gripper)  │</a:t>
            </a:r>
          </a:p>
          <a:p>
            <a:r>
              <a:rPr lang="en-US" dirty="0"/>
              <a:t>│ - Grab/drop mechanism     │</a:t>
            </a:r>
          </a:p>
          <a:p>
            <a:r>
              <a:rPr lang="en-US" dirty="0"/>
              <a:t>│ - Controlled by AI model  │</a:t>
            </a:r>
          </a:p>
          <a:p>
            <a:r>
              <a:rPr lang="en-US" dirty="0"/>
              <a:t>└───────────────────────────┘</a:t>
            </a:r>
          </a:p>
          <a:p>
            <a:r>
              <a:rPr lang="en-US" dirty="0"/>
              <a:t>            │</a:t>
            </a:r>
          </a:p>
          <a:p>
            <a:r>
              <a:rPr lang="en-US" dirty="0"/>
              <a:t>            ▼</a:t>
            </a:r>
          </a:p>
          <a:p>
            <a:r>
              <a:rPr lang="en-US" dirty="0"/>
              <a:t>┌───────────────────────────┐</a:t>
            </a:r>
          </a:p>
          <a:p>
            <a:r>
              <a:rPr lang="en-US" dirty="0"/>
              <a:t>│     Disposal Station      │◄── Receives waste from drone</a:t>
            </a:r>
          </a:p>
          <a:p>
            <a:r>
              <a:rPr lang="en-US" dirty="0"/>
              <a:t>└───────────────────────────┘</a:t>
            </a:r>
          </a:p>
          <a:p>
            <a:endParaRPr lang="en-US" dirty="0"/>
          </a:p>
          <a:p>
            <a:r>
              <a:rPr lang="en-US" dirty="0"/>
              <a:t>Meanwhile...</a:t>
            </a:r>
          </a:p>
          <a:p>
            <a:endParaRPr lang="en-US" dirty="0"/>
          </a:p>
          <a:p>
            <a:r>
              <a:rPr lang="en-US" dirty="0"/>
              <a:t>┌───────────────────────────┐</a:t>
            </a:r>
          </a:p>
          <a:p>
            <a:r>
              <a:rPr lang="en-US" dirty="0"/>
              <a:t>│       Smart Bin IoT       │──► Sends "BIN FULL" signal</a:t>
            </a:r>
          </a:p>
          <a:p>
            <a:r>
              <a:rPr lang="en-US" dirty="0"/>
              <a:t>│ - ESP32 + ultrasonic      │</a:t>
            </a:r>
          </a:p>
          <a:p>
            <a:r>
              <a:rPr lang="en-US" dirty="0"/>
              <a:t>│ - </a:t>
            </a:r>
            <a:r>
              <a:rPr lang="en-US" dirty="0" err="1"/>
              <a:t>WiFi</a:t>
            </a:r>
            <a:r>
              <a:rPr lang="en-US" dirty="0"/>
              <a:t> / LoRa / MQTT      │</a:t>
            </a:r>
          </a:p>
          <a:p>
            <a:r>
              <a:rPr lang="en-US" dirty="0"/>
              <a:t>└───────────────────────────┘</a:t>
            </a:r>
          </a:p>
        </p:txBody>
      </p:sp>
      <p:pic>
        <p:nvPicPr>
          <p:cNvPr id="8" name="Picture 7" descr="A black drone with red text&#10;&#10;AI-generated content may be incorrect.">
            <a:extLst>
              <a:ext uri="{FF2B5EF4-FFF2-40B4-BE49-F238E27FC236}">
                <a16:creationId xmlns:a16="http://schemas.microsoft.com/office/drawing/2014/main" id="{BA673686-D8F9-6369-D658-FA841C40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813" y="3495213"/>
            <a:ext cx="5534187" cy="336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7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05C576-D0E0-A8BB-B734-E096F3D0F424}"/>
              </a:ext>
            </a:extLst>
          </p:cNvPr>
          <p:cNvSpPr txBox="1"/>
          <p:nvPr/>
        </p:nvSpPr>
        <p:spPr>
          <a:xfrm>
            <a:off x="1258530" y="1347019"/>
            <a:ext cx="981259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🧠 Conclusion:</a:t>
            </a:r>
          </a:p>
          <a:p>
            <a:pPr>
              <a:buNone/>
            </a:pPr>
            <a:r>
              <a:rPr lang="en-US" sz="2000" b="1" dirty="0"/>
              <a:t>	 </a:t>
            </a:r>
            <a:r>
              <a:rPr lang="en-US" sz="2000" b="1" dirty="0" err="1"/>
              <a:t>NeuroDrone</a:t>
            </a:r>
            <a:r>
              <a:rPr lang="en-US" sz="2000" b="1" dirty="0"/>
              <a:t>-X – The Future of Smart Farming &amp; Clean Cities</a:t>
            </a:r>
          </a:p>
          <a:p>
            <a:pPr>
              <a:buNone/>
            </a:pPr>
            <a:r>
              <a:rPr lang="en-US" sz="2000" dirty="0" err="1"/>
              <a:t>NeuroDrone</a:t>
            </a:r>
            <a:r>
              <a:rPr lang="en-US" sz="2000" dirty="0"/>
              <a:t>-X isn’t just another drone—it’s a self-learning, AI-powered ecosystem that bridges the gap between agriculture and urban waste management. With real-time decision-making, autonomous flight, smart voice controls, and edge AI processing, it empowers farmers and city workers alike to </a:t>
            </a:r>
            <a:r>
              <a:rPr lang="en-US" sz="2000" b="1" dirty="0"/>
              <a:t>analyze</a:t>
            </a:r>
            <a:r>
              <a:rPr lang="en-US" sz="2000" dirty="0"/>
              <a:t>, </a:t>
            </a:r>
            <a:r>
              <a:rPr lang="en-US" sz="2000" b="1" dirty="0"/>
              <a:t>ideate</a:t>
            </a:r>
            <a:r>
              <a:rPr lang="en-US" sz="2000" dirty="0"/>
              <a:t>, and </a:t>
            </a:r>
            <a:r>
              <a:rPr lang="en-US" sz="2000" b="1" dirty="0"/>
              <a:t>act</a:t>
            </a:r>
            <a:r>
              <a:rPr lang="en-US" sz="2000" dirty="0"/>
              <a:t> without tech overhead.</a:t>
            </a:r>
          </a:p>
          <a:p>
            <a:pPr>
              <a:buNone/>
            </a:pPr>
            <a:r>
              <a:rPr lang="en-US" sz="2000" dirty="0"/>
              <a:t>By responding to filled waste bins, performing crop scans, detecting pests, testing soil, and analyzing atmospheric gases—this drone becomes a </a:t>
            </a:r>
            <a:r>
              <a:rPr lang="en-US" sz="2000" b="1" dirty="0"/>
              <a:t>one-stop solution</a:t>
            </a:r>
            <a:r>
              <a:rPr lang="en-US" sz="2000" dirty="0"/>
              <a:t> for smart environments. </a:t>
            </a:r>
            <a:r>
              <a:rPr lang="en-US" sz="2000" dirty="0" err="1"/>
              <a:t>NeuroDrone</a:t>
            </a:r>
            <a:r>
              <a:rPr lang="en-US" sz="2000" dirty="0"/>
              <a:t>-X doesn't just </a:t>
            </a:r>
            <a:r>
              <a:rPr lang="en-US" sz="2000" i="1" dirty="0"/>
              <a:t>follow</a:t>
            </a:r>
            <a:r>
              <a:rPr lang="en-US" sz="2000" dirty="0"/>
              <a:t> commands; it </a:t>
            </a:r>
            <a:r>
              <a:rPr lang="en-US" sz="2000" i="1" dirty="0"/>
              <a:t>understands</a:t>
            </a:r>
            <a:r>
              <a:rPr lang="en-US" sz="2000" dirty="0"/>
              <a:t> purpose.</a:t>
            </a:r>
          </a:p>
          <a:p>
            <a:r>
              <a:rPr lang="en-US" sz="2000" dirty="0"/>
              <a:t>It’s not science fiction. It’s the next-gen tool for sustainable growth.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A44F5-A9A5-0490-35C8-E79114C898D3}"/>
              </a:ext>
            </a:extLst>
          </p:cNvPr>
          <p:cNvSpPr txBox="1"/>
          <p:nvPr/>
        </p:nvSpPr>
        <p:spPr>
          <a:xfrm>
            <a:off x="2743200" y="5100173"/>
            <a:ext cx="5624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88959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F2763D-D64B-8AE4-A16A-B4ED05DAA1FC}"/>
              </a:ext>
            </a:extLst>
          </p:cNvPr>
          <p:cNvSpPr txBox="1"/>
          <p:nvPr/>
        </p:nvSpPr>
        <p:spPr>
          <a:xfrm>
            <a:off x="462116" y="941585"/>
            <a:ext cx="563388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600" b="1" dirty="0"/>
              <a:t>Introduction</a:t>
            </a:r>
          </a:p>
          <a:p>
            <a:pPr>
              <a:buNone/>
            </a:pPr>
            <a:r>
              <a:rPr lang="en-US" b="1" dirty="0"/>
              <a:t> </a:t>
            </a:r>
            <a:r>
              <a:rPr lang="en-US" b="1" dirty="0" err="1"/>
              <a:t>NeuroDrone</a:t>
            </a:r>
            <a:r>
              <a:rPr lang="en-US" b="1" dirty="0"/>
              <a:t>-X – Redefining Autonomy in Agriculture &amp; Waste Tech</a:t>
            </a:r>
          </a:p>
          <a:p>
            <a:pPr>
              <a:buNone/>
            </a:pPr>
            <a:r>
              <a:rPr lang="en-US" dirty="0"/>
              <a:t>Welcome to the age where a </a:t>
            </a:r>
            <a:r>
              <a:rPr lang="en-US" b="1" dirty="0"/>
              <a:t>single drone does it all</a:t>
            </a:r>
            <a:r>
              <a:rPr lang="en-US" dirty="0"/>
              <a:t>. </a:t>
            </a:r>
            <a:r>
              <a:rPr lang="en-US" b="1" dirty="0" err="1"/>
              <a:t>NeuroDrone</a:t>
            </a:r>
            <a:r>
              <a:rPr lang="en-US" b="1" dirty="0"/>
              <a:t>-X</a:t>
            </a:r>
            <a:r>
              <a:rPr lang="en-US" dirty="0"/>
              <a:t> is an AI-powered, voice-controlled, multi-mission drone system built to </a:t>
            </a:r>
            <a:r>
              <a:rPr lang="en-US" b="1" dirty="0"/>
              <a:t>automate dirty work</a:t>
            </a:r>
            <a:r>
              <a:rPr lang="en-US" dirty="0"/>
              <a:t>—from monitoring farmlands to handling urban waste, and everything in between.</a:t>
            </a:r>
          </a:p>
          <a:p>
            <a:pPr>
              <a:buNone/>
            </a:pPr>
            <a:r>
              <a:rPr lang="en-US" dirty="0"/>
              <a:t>Equipped with advanced </a:t>
            </a:r>
            <a:r>
              <a:rPr lang="en-US" b="1" dirty="0"/>
              <a:t>edge computing</a:t>
            </a:r>
            <a:r>
              <a:rPr lang="en-US" dirty="0"/>
              <a:t>, real-time object detection, voice recognition, and smart bin integration, </a:t>
            </a:r>
            <a:r>
              <a:rPr lang="en-US" dirty="0" err="1"/>
              <a:t>NeuroDrone</a:t>
            </a:r>
            <a:r>
              <a:rPr lang="en-US" dirty="0"/>
              <a:t>-X doesn't just fly—it </a:t>
            </a:r>
            <a:r>
              <a:rPr lang="en-US" i="1" dirty="0"/>
              <a:t>thinks</a:t>
            </a:r>
            <a:r>
              <a:rPr lang="en-US" dirty="0"/>
              <a:t>. Farmers can command it by voice to test soil, scan crops, or detect pests. City waste bins can signal it autonomously to pick up garbage.</a:t>
            </a:r>
          </a:p>
          <a:p>
            <a:r>
              <a:rPr lang="en-US" dirty="0"/>
              <a:t>This isn’t just drone tech—it’s </a:t>
            </a:r>
            <a:r>
              <a:rPr lang="en-US" b="1" dirty="0"/>
              <a:t>an intelligent ecosystem</a:t>
            </a:r>
            <a:r>
              <a:rPr lang="en-US" dirty="0"/>
              <a:t> designed to save time, cut costs, and reduce human effort. All while keeping the environment cleaner and agriculture smarter.</a:t>
            </a:r>
          </a:p>
        </p:txBody>
      </p:sp>
      <p:pic>
        <p:nvPicPr>
          <p:cNvPr id="7" name="Picture 6" descr="A person with glasses and a drone&#10;&#10;AI-generated content may be incorrect.">
            <a:extLst>
              <a:ext uri="{FF2B5EF4-FFF2-40B4-BE49-F238E27FC236}">
                <a16:creationId xmlns:a16="http://schemas.microsoft.com/office/drawing/2014/main" id="{653B0846-8A57-3B38-7BFF-016C255C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589" y="817589"/>
            <a:ext cx="6040411" cy="604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0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71FE81-FD0D-03CD-B6CB-AA9DB91EAA40}"/>
              </a:ext>
            </a:extLst>
          </p:cNvPr>
          <p:cNvSpPr txBox="1"/>
          <p:nvPr/>
        </p:nvSpPr>
        <p:spPr>
          <a:xfrm>
            <a:off x="3064042" y="673768"/>
            <a:ext cx="741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Empathize: </a:t>
            </a:r>
            <a:r>
              <a:rPr lang="en-US" sz="2700" dirty="0"/>
              <a:t>What’s Broken in the Real World?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54A0D-3BDB-411D-94EB-7EB017E87C6C}"/>
              </a:ext>
            </a:extLst>
          </p:cNvPr>
          <p:cNvSpPr txBox="1"/>
          <p:nvPr/>
        </p:nvSpPr>
        <p:spPr>
          <a:xfrm>
            <a:off x="589936" y="52756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🎯 </a:t>
            </a:r>
            <a:r>
              <a:rPr lang="en-US" b="1" dirty="0"/>
              <a:t>Goal of This System: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0975D-148F-119A-6F25-9C97B8020A9F}"/>
              </a:ext>
            </a:extLst>
          </p:cNvPr>
          <p:cNvSpPr txBox="1"/>
          <p:nvPr/>
        </p:nvSpPr>
        <p:spPr>
          <a:xfrm>
            <a:off x="926819" y="5598824"/>
            <a:ext cx="9249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your brain to fly drones — no hands needed.</a:t>
            </a:r>
            <a:br>
              <a:rPr lang="en-US" sz="1600" dirty="0"/>
            </a:br>
            <a:r>
              <a:rPr lang="en-US" sz="1600" dirty="0"/>
              <a:t>Great for planting, spraying crops, or watching over animals, especially in tough or remote areas.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ED0BB-D2CB-037F-19C5-9B058F627BA0}"/>
              </a:ext>
            </a:extLst>
          </p:cNvPr>
          <p:cNvSpPr txBox="1"/>
          <p:nvPr/>
        </p:nvSpPr>
        <p:spPr>
          <a:xfrm>
            <a:off x="926819" y="6184232"/>
            <a:ext cx="93406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Control drones with your mind to check out landfills or dangerous waste zones — no need to go in yourself.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D5AF06B-4D99-F173-15F8-225275516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74" y="1643896"/>
            <a:ext cx="6771839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2000" b="1" dirty="0"/>
              <a:t>Agriculture: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70% of farms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face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labor shortages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every season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Farmers still rely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crop checks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next-gen workforce isn't interested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hard, outdoor labor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drones just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 video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they don’t help solve real problems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7D1B76-3E9D-C044-757E-BE04E6A3C477}"/>
              </a:ext>
            </a:extLst>
          </p:cNvPr>
          <p:cNvSpPr txBox="1"/>
          <p:nvPr/>
        </p:nvSpPr>
        <p:spPr>
          <a:xfrm>
            <a:off x="730174" y="3429000"/>
            <a:ext cx="68981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Waste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Landfills and dump sites are often </a:t>
            </a:r>
            <a:r>
              <a:rPr lang="en-US" sz="2000" b="1" dirty="0"/>
              <a:t>toxic and unsafe</a:t>
            </a:r>
            <a:r>
              <a:rPr lang="en-US" sz="2000" dirty="0"/>
              <a:t> to inspect manually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There's no </a:t>
            </a:r>
            <a:r>
              <a:rPr lang="en-US" sz="2000" b="1" dirty="0"/>
              <a:t>efficient way to monitor</a:t>
            </a:r>
            <a:r>
              <a:rPr lang="en-US" sz="2000" dirty="0"/>
              <a:t> large or illegal dump zones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Drones exist, but most require </a:t>
            </a:r>
            <a:r>
              <a:rPr lang="en-US" sz="2000" b="1" dirty="0"/>
              <a:t>manual operation</a:t>
            </a:r>
            <a:r>
              <a:rPr lang="en-US" sz="2000" dirty="0"/>
              <a:t> — not scalable, not safe</a:t>
            </a:r>
          </a:p>
        </p:txBody>
      </p:sp>
      <p:pic>
        <p:nvPicPr>
          <p:cNvPr id="22" name="Picture 21" descr="A person holding a hammer and a drone">
            <a:extLst>
              <a:ext uri="{FF2B5EF4-FFF2-40B4-BE49-F238E27FC236}">
                <a16:creationId xmlns:a16="http://schemas.microsoft.com/office/drawing/2014/main" id="{5934582A-A5FE-F1ED-9546-0858997772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251" y="1314748"/>
            <a:ext cx="4496117" cy="44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3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C31A79-91B5-8A63-0EC6-84F64FA4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813588"/>
              </p:ext>
            </p:extLst>
          </p:nvPr>
        </p:nvGraphicFramePr>
        <p:xfrm>
          <a:off x="983226" y="1871248"/>
          <a:ext cx="10363200" cy="2468880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3689972204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641827085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30209151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Test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Expected 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331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Smart Bin Trigger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Full bin sends alert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Drone launches within 5–10 seconds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42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Vision Alignment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Drone aligns over bin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Within ±15 cm 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033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Pickup &amp; Drop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Drone grabs and dumps waste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 manual input, 1-cycle 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400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Auto-Return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Drone lands on pad or dock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Accurate landing, logs mission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560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Voice Command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"Scan Zone B" or "Return to base"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Drone responds correctly within 3 seconds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2992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FE2CD-D147-7173-5649-F44BF76D671B}"/>
              </a:ext>
            </a:extLst>
          </p:cNvPr>
          <p:cNvSpPr txBox="1"/>
          <p:nvPr/>
        </p:nvSpPr>
        <p:spPr>
          <a:xfrm>
            <a:off x="914400" y="1207809"/>
            <a:ext cx="752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JOURNEY MAP</a:t>
            </a:r>
          </a:p>
        </p:txBody>
      </p:sp>
    </p:spTree>
    <p:extLst>
      <p:ext uri="{BB962C8B-B14F-4D97-AF65-F5344CB8AC3E}">
        <p14:creationId xmlns:p14="http://schemas.microsoft.com/office/powerpoint/2010/main" val="243244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77D082-BBA4-C026-40A9-0AC6E6A8CE00}"/>
              </a:ext>
            </a:extLst>
          </p:cNvPr>
          <p:cNvSpPr txBox="1"/>
          <p:nvPr/>
        </p:nvSpPr>
        <p:spPr>
          <a:xfrm>
            <a:off x="3128211" y="898358"/>
            <a:ext cx="7058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Analyze:</a:t>
            </a:r>
            <a:r>
              <a:rPr lang="en-US" sz="2700" b="1" dirty="0"/>
              <a:t> </a:t>
            </a:r>
            <a:r>
              <a:rPr lang="en-US" sz="2700" dirty="0"/>
              <a:t>What Are the Core Problems to Solve?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E9E3F-8C41-913F-AE2F-747D9A540E85}"/>
              </a:ext>
            </a:extLst>
          </p:cNvPr>
          <p:cNvSpPr txBox="1"/>
          <p:nvPr/>
        </p:nvSpPr>
        <p:spPr>
          <a:xfrm>
            <a:off x="865239" y="1914208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Pain Points :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Lack of Real-Time Insights</a:t>
            </a:r>
            <a:r>
              <a:rPr lang="en-US" sz="2000" dirty="0"/>
              <a:t> — People are making critical decisions blind.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Inefficient Manual Labor</a:t>
            </a:r>
            <a:r>
              <a:rPr lang="en-US" sz="2000" dirty="0"/>
              <a:t> — Slow, error-prone, and aging workforce.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Fragmented Tech</a:t>
            </a:r>
            <a:r>
              <a:rPr lang="en-US" sz="2000" dirty="0"/>
              <a:t> — Drones for surveillance, IoT for sensors, AI for analysis—why are these all separate still?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Scalability &amp; Cost</a:t>
            </a:r>
            <a:r>
              <a:rPr lang="en-US" sz="2000" dirty="0"/>
              <a:t> — Farmers and municipalities can’t burn cash on five different devices when one should do the job.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D9F60-B1C0-FD5B-3557-D32C08C78957}"/>
              </a:ext>
            </a:extLst>
          </p:cNvPr>
          <p:cNvSpPr txBox="1"/>
          <p:nvPr/>
        </p:nvSpPr>
        <p:spPr>
          <a:xfrm>
            <a:off x="1278193" y="5576937"/>
            <a:ext cx="7246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</a:t>
            </a:r>
            <a:r>
              <a:rPr lang="en-US" b="1" dirty="0"/>
              <a:t>Empathize</a:t>
            </a:r>
            <a:r>
              <a:rPr lang="en-US" dirty="0"/>
              <a:t> is understanding </a:t>
            </a:r>
            <a:r>
              <a:rPr lang="en-US" i="1" dirty="0"/>
              <a:t>what hurts</a:t>
            </a:r>
            <a:r>
              <a:rPr lang="en-US" dirty="0"/>
              <a:t>, then </a:t>
            </a:r>
            <a:r>
              <a:rPr lang="en-US" b="1" dirty="0"/>
              <a:t>Analyze</a:t>
            </a:r>
            <a:r>
              <a:rPr lang="en-US" dirty="0"/>
              <a:t> is figuring out </a:t>
            </a:r>
            <a:r>
              <a:rPr lang="en-US" i="1" dirty="0"/>
              <a:t>why it still hurts</a:t>
            </a:r>
            <a:r>
              <a:rPr lang="en-US" dirty="0"/>
              <a:t> despite all the tech that already exists.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A6192-8F5D-EE67-AE25-CE2B09202E9B}"/>
              </a:ext>
            </a:extLst>
          </p:cNvPr>
          <p:cNvSpPr txBox="1"/>
          <p:nvPr/>
        </p:nvSpPr>
        <p:spPr>
          <a:xfrm>
            <a:off x="865239" y="51459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🎯 </a:t>
            </a:r>
            <a:r>
              <a:rPr lang="en-US" b="1" dirty="0"/>
              <a:t>Goal of This System:</a:t>
            </a:r>
            <a:endParaRPr lang="en-US" dirty="0"/>
          </a:p>
        </p:txBody>
      </p:sp>
      <p:pic>
        <p:nvPicPr>
          <p:cNvPr id="10" name="Picture 9" descr="A person and person with magnifying glass&#10;&#10;AI-generated content may be incorrect.">
            <a:extLst>
              <a:ext uri="{FF2B5EF4-FFF2-40B4-BE49-F238E27FC236}">
                <a16:creationId xmlns:a16="http://schemas.microsoft.com/office/drawing/2014/main" id="{7C6064E0-304D-09D2-390B-D56D0700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239" y="1914208"/>
            <a:ext cx="5230761" cy="34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2A050-8756-480D-929E-725F4010C9AD}"/>
              </a:ext>
            </a:extLst>
          </p:cNvPr>
          <p:cNvSpPr txBox="1"/>
          <p:nvPr/>
        </p:nvSpPr>
        <p:spPr>
          <a:xfrm>
            <a:off x="1716505" y="870413"/>
            <a:ext cx="8758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Ideate: </a:t>
            </a:r>
            <a:r>
              <a:rPr lang="en-US" sz="2700" dirty="0"/>
              <a:t>Now Let’s Cook. What’s Neurodrone-X?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E5F39-50DE-B098-C342-9A11C47D020A}"/>
              </a:ext>
            </a:extLst>
          </p:cNvPr>
          <p:cNvSpPr txBox="1"/>
          <p:nvPr/>
        </p:nvSpPr>
        <p:spPr>
          <a:xfrm>
            <a:off x="886455" y="172084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Neurodrone-X </a:t>
            </a:r>
            <a:r>
              <a:rPr lang="en-US" b="1" dirty="0"/>
              <a:t>= One Drone to Rule Them All:</a:t>
            </a:r>
          </a:p>
          <a:p>
            <a:pPr>
              <a:buNone/>
            </a:pPr>
            <a:r>
              <a:rPr lang="en-US" dirty="0"/>
              <a:t>A self-learning AI drone system that monitors, analyzes, and manages both </a:t>
            </a:r>
            <a:r>
              <a:rPr lang="en-US" b="1" dirty="0"/>
              <a:t>farmlands</a:t>
            </a:r>
            <a:r>
              <a:rPr lang="en-US" dirty="0"/>
              <a:t> and </a:t>
            </a:r>
            <a:r>
              <a:rPr lang="en-US" b="1" dirty="0"/>
              <a:t>urban waste zones</a:t>
            </a:r>
            <a:r>
              <a:rPr lang="en-US" dirty="0"/>
              <a:t> in real-time.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CA253-671A-C38C-F115-CA71FBD5DD5B}"/>
              </a:ext>
            </a:extLst>
          </p:cNvPr>
          <p:cNvSpPr txBox="1"/>
          <p:nvPr/>
        </p:nvSpPr>
        <p:spPr>
          <a:xfrm>
            <a:off x="886455" y="2644170"/>
            <a:ext cx="7136668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Intelligent Features:</a:t>
            </a:r>
          </a:p>
          <a:p>
            <a:pPr>
              <a:buNone/>
            </a:pPr>
            <a:r>
              <a:rPr lang="en-US" b="1" dirty="0"/>
              <a:t>1. Smart Bin Integration: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Auto-launch when smart bins report full status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Drone navigates, collects waste, dumps at disposal site Returns to launchpad with no human control required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Optimized routes and payload awareness using AI</a:t>
            </a:r>
          </a:p>
          <a:p>
            <a:pPr>
              <a:buNone/>
            </a:pPr>
            <a:r>
              <a:rPr lang="en-US" b="1" dirty="0"/>
              <a:t>2. Voice-Controlled Farming Assistance: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Farmers can assign tasks via voice:</a:t>
            </a:r>
            <a:br>
              <a:rPr lang="en-US" dirty="0"/>
            </a:br>
            <a:r>
              <a:rPr lang="en-US" i="1" dirty="0"/>
              <a:t>“Neurodrone-X, scan the north field”</a:t>
            </a:r>
            <a:r>
              <a:rPr lang="en-US" dirty="0"/>
              <a:t> or</a:t>
            </a:r>
            <a:br>
              <a:rPr lang="en-US" dirty="0"/>
            </a:br>
            <a:r>
              <a:rPr lang="en-US" i="1" dirty="0"/>
              <a:t>“Spray Zone 3 with pesticide”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Natural Language Processing understands local dialects and custom commands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Boosts accessibility for non-tech-savvy users</a:t>
            </a:r>
          </a:p>
        </p:txBody>
      </p:sp>
      <p:pic>
        <p:nvPicPr>
          <p:cNvPr id="11" name="Picture 10" descr="A drone flying over a trash can&#10;&#10;AI-generated content may be incorrect.">
            <a:extLst>
              <a:ext uri="{FF2B5EF4-FFF2-40B4-BE49-F238E27FC236}">
                <a16:creationId xmlns:a16="http://schemas.microsoft.com/office/drawing/2014/main" id="{62D474BF-8E56-973F-3571-516E263A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937" y="4016259"/>
            <a:ext cx="4279605" cy="2874208"/>
          </a:xfrm>
          <a:prstGeom prst="rect">
            <a:avLst/>
          </a:prstGeom>
        </p:spPr>
      </p:pic>
      <p:pic>
        <p:nvPicPr>
          <p:cNvPr id="13" name="Picture 12" descr="A black trash can with wires&#10;&#10;AI-generated content may be incorrect.">
            <a:extLst>
              <a:ext uri="{FF2B5EF4-FFF2-40B4-BE49-F238E27FC236}">
                <a16:creationId xmlns:a16="http://schemas.microsoft.com/office/drawing/2014/main" id="{ECB29965-57AA-D872-D14C-71CC6DA86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17" y="1244835"/>
            <a:ext cx="4414683" cy="27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7C7BBF-25FB-8438-2BB7-53D38055043F}"/>
              </a:ext>
            </a:extLst>
          </p:cNvPr>
          <p:cNvSpPr txBox="1"/>
          <p:nvPr/>
        </p:nvSpPr>
        <p:spPr>
          <a:xfrm>
            <a:off x="1150375" y="276947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 for Ideate:</a:t>
            </a:r>
            <a:endParaRPr lang="en-US" dirty="0"/>
          </a:p>
          <a:p>
            <a:r>
              <a:rPr lang="en-US" dirty="0"/>
              <a:t>	“Neurodrone-X responds autonomously to smart bin alerts, collects waste using a robotic payload system, navigates to the disposal zone, completes the dump, and returns—all with no human involvement.”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0C64C-B1B0-B11B-4BC2-7E1E56D90C35}"/>
              </a:ext>
            </a:extLst>
          </p:cNvPr>
          <p:cNvSpPr txBox="1"/>
          <p:nvPr/>
        </p:nvSpPr>
        <p:spPr>
          <a:xfrm>
            <a:off x="1150375" y="1230773"/>
            <a:ext cx="66072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3. Advanced AI Backbone: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Reinforcement learning for smarter navigation and task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Predictive maintenance alerts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Adaptive task scheduling based on weather, soil, and crop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8ACAD-DA3D-EE8F-22E8-FE8A720149FF}"/>
              </a:ext>
            </a:extLst>
          </p:cNvPr>
          <p:cNvSpPr txBox="1"/>
          <p:nvPr/>
        </p:nvSpPr>
        <p:spPr>
          <a:xfrm>
            <a:off x="1150375" y="44268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🎯 </a:t>
            </a:r>
            <a:r>
              <a:rPr lang="en-US" b="1" dirty="0"/>
              <a:t>Goal of This System: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132CD-016A-0C3A-7FD2-F810F54D5BE3}"/>
              </a:ext>
            </a:extLst>
          </p:cNvPr>
          <p:cNvSpPr txBox="1"/>
          <p:nvPr/>
        </p:nvSpPr>
        <p:spPr>
          <a:xfrm>
            <a:off x="1641989" y="4907497"/>
            <a:ext cx="5535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Ideate stage’s goal is to </a:t>
            </a:r>
            <a:r>
              <a:rPr lang="en-US" b="1" dirty="0"/>
              <a:t>create the blueprint for your Neurodrone-X</a:t>
            </a:r>
            <a:r>
              <a:rPr lang="en-US" dirty="0"/>
              <a:t>—what it is, how it works, and why it’s better than anything out there.</a:t>
            </a:r>
          </a:p>
        </p:txBody>
      </p:sp>
      <p:pic>
        <p:nvPicPr>
          <p:cNvPr id="12" name="Picture 11" descr="A drone spraying plants in a field&#10;&#10;AI-generated content may be incorrect.">
            <a:extLst>
              <a:ext uri="{FF2B5EF4-FFF2-40B4-BE49-F238E27FC236}">
                <a16:creationId xmlns:a16="http://schemas.microsoft.com/office/drawing/2014/main" id="{D3861EBE-6A3F-E874-7513-362A30892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776" y="3608439"/>
            <a:ext cx="4663224" cy="3379148"/>
          </a:xfrm>
          <a:prstGeom prst="rect">
            <a:avLst/>
          </a:prstGeom>
        </p:spPr>
      </p:pic>
      <p:pic>
        <p:nvPicPr>
          <p:cNvPr id="14" name="Picture 13" descr="A green field with blue lights&#10;&#10;AI-generated content may be incorrect.">
            <a:extLst>
              <a:ext uri="{FF2B5EF4-FFF2-40B4-BE49-F238E27FC236}">
                <a16:creationId xmlns:a16="http://schemas.microsoft.com/office/drawing/2014/main" id="{678AF8AD-7174-B2EA-8F08-F0BFC83B3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67" y="-55994"/>
            <a:ext cx="3664433" cy="36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1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0BF4E6-C752-9542-8986-60798F4E57AF}"/>
              </a:ext>
            </a:extLst>
          </p:cNvPr>
          <p:cNvSpPr txBox="1"/>
          <p:nvPr/>
        </p:nvSpPr>
        <p:spPr>
          <a:xfrm>
            <a:off x="2100481" y="935101"/>
            <a:ext cx="6914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Prototype</a:t>
            </a:r>
            <a:r>
              <a:rPr lang="en-US" sz="2700" b="1" dirty="0"/>
              <a:t>: </a:t>
            </a:r>
            <a:r>
              <a:rPr lang="en-US" sz="2700" dirty="0"/>
              <a:t>Build It Fast, Break It Smart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672BD-1BE7-C3AE-2BA7-3E7800C6E432}"/>
              </a:ext>
            </a:extLst>
          </p:cNvPr>
          <p:cNvSpPr txBox="1"/>
          <p:nvPr/>
        </p:nvSpPr>
        <p:spPr>
          <a:xfrm>
            <a:off x="894737" y="1802494"/>
            <a:ext cx="612549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Hardware: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Drone</a:t>
            </a:r>
            <a:r>
              <a:rPr lang="en-US" dirty="0"/>
              <a:t>: DJI Matrice or custom quadcopter with payload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 Module</a:t>
            </a:r>
            <a:r>
              <a:rPr lang="en-US" dirty="0"/>
              <a:t>: Jetson Nano or TX2 for real-time onboard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Tools</a:t>
            </a:r>
            <a:r>
              <a:rPr lang="en-US" dirty="0"/>
              <a:t>: Grabber arm or magnetic clamp for waste pickup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Sensors</a:t>
            </a:r>
            <a:r>
              <a:rPr lang="en-US" dirty="0"/>
              <a:t>: GPS + RTK, LiDAR, and camera for navigation and 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Smart Bin</a:t>
            </a:r>
            <a:r>
              <a:rPr lang="en-US" dirty="0"/>
              <a:t>: Uses ultrasonic sensor + ESP32 to send "bin full" alerts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A2E7C-95A8-D83B-95D9-92A04147CE48}"/>
              </a:ext>
            </a:extLst>
          </p:cNvPr>
          <p:cNvSpPr txBox="1"/>
          <p:nvPr/>
        </p:nvSpPr>
        <p:spPr>
          <a:xfrm>
            <a:off x="894737" y="4418595"/>
            <a:ext cx="592885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Software: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Vision AI</a:t>
            </a:r>
            <a:r>
              <a:rPr lang="en-US" dirty="0"/>
              <a:t>: YOLOv8 for detecting waste and objects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Voice AI</a:t>
            </a:r>
            <a:r>
              <a:rPr lang="en-US" dirty="0"/>
              <a:t>: Whisper for speech-to-text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NLP</a:t>
            </a:r>
            <a:r>
              <a:rPr lang="en-US" dirty="0"/>
              <a:t>: </a:t>
            </a:r>
            <a:r>
              <a:rPr lang="en-US" dirty="0" err="1"/>
              <a:t>DistilBERT</a:t>
            </a:r>
            <a:r>
              <a:rPr lang="en-US" dirty="0"/>
              <a:t> or custom model to understand commands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Control</a:t>
            </a:r>
            <a:r>
              <a:rPr lang="en-US" dirty="0"/>
              <a:t>: Python + </a:t>
            </a:r>
            <a:r>
              <a:rPr lang="en-US" dirty="0" err="1"/>
              <a:t>DroneKit</a:t>
            </a:r>
            <a:r>
              <a:rPr lang="en-US" dirty="0"/>
              <a:t>/ROS for drone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Communication</a:t>
            </a:r>
            <a:r>
              <a:rPr lang="en-US" dirty="0"/>
              <a:t>: MQTT/WebSocket for real-time bin-drone link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UI</a:t>
            </a:r>
            <a:r>
              <a:rPr lang="en-US" dirty="0"/>
              <a:t>: </a:t>
            </a:r>
            <a:r>
              <a:rPr lang="en-US" dirty="0" err="1"/>
              <a:t>FastAPI</a:t>
            </a:r>
            <a:r>
              <a:rPr lang="en-US" dirty="0"/>
              <a:t> dashboard for monitoring and mission logs.</a:t>
            </a:r>
          </a:p>
        </p:txBody>
      </p:sp>
      <p:pic>
        <p:nvPicPr>
          <p:cNvPr id="20" name="Picture 19" descr="A diagram of a drone">
            <a:extLst>
              <a:ext uri="{FF2B5EF4-FFF2-40B4-BE49-F238E27FC236}">
                <a16:creationId xmlns:a16="http://schemas.microsoft.com/office/drawing/2014/main" id="{792FD595-4379-3185-CB32-A3DEC405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91" y="2439405"/>
            <a:ext cx="5490809" cy="40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75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DEE62-45AB-236A-1298-809A20733303}"/>
              </a:ext>
            </a:extLst>
          </p:cNvPr>
          <p:cNvSpPr txBox="1"/>
          <p:nvPr/>
        </p:nvSpPr>
        <p:spPr>
          <a:xfrm>
            <a:off x="1130709" y="3855641"/>
            <a:ext cx="5191433" cy="1463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Prototype Focus: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Combine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multi-role field automation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voice 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waste handling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one drone unit—test it in real conditions, fail fast, and improve.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B4C3B-CDD7-24AD-6AC8-1397C397897F}"/>
              </a:ext>
            </a:extLst>
          </p:cNvPr>
          <p:cNvSpPr txBox="1"/>
          <p:nvPr/>
        </p:nvSpPr>
        <p:spPr>
          <a:xfrm>
            <a:off x="1130709" y="1239540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Key Smart Behaviors: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Auto-launch when bin is full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Navigate and align to bin with 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Pick up and drop waste at disposal zone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Return to base or charger automatically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Follow voice commands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779B6E3-FA2A-A406-E3AF-1FC5E1904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709" y="5240636"/>
            <a:ext cx="9006349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🎯 </a:t>
            </a:r>
            <a:r>
              <a:rPr lang="en-US" sz="2000" b="1" dirty="0"/>
              <a:t>Goal of This System:</a:t>
            </a:r>
            <a:endParaRPr 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Build a functional prototype that proves the drone can respond autonomously to smart bin alerts and farmer voice commands for multi-purpose fieldwork, using advanced AI and sensor tech.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8D0222E-E57E-243A-3604-B9EC3FDCD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013" y="2962334"/>
            <a:ext cx="32915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“Start soil test”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“Scan the land”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“Check for gases in the air”</a:t>
            </a:r>
          </a:p>
        </p:txBody>
      </p:sp>
      <p:pic>
        <p:nvPicPr>
          <p:cNvPr id="12" name="Picture 11" descr="A diagram of a machine learning">
            <a:extLst>
              <a:ext uri="{FF2B5EF4-FFF2-40B4-BE49-F238E27FC236}">
                <a16:creationId xmlns:a16="http://schemas.microsoft.com/office/drawing/2014/main" id="{5F84491A-F7B4-06E0-65A6-981D099C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597" y="1140542"/>
            <a:ext cx="6028403" cy="410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46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310</TotalTime>
  <Words>1254</Words>
  <Application>Microsoft Office PowerPoint</Application>
  <PresentationFormat>Widescreen</PresentationFormat>
  <Paragraphs>142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Aharoni</vt:lpstr>
      <vt:lpstr>Aptos</vt:lpstr>
      <vt:lpstr>Arial</vt:lpstr>
      <vt:lpstr>Tw Cen MT</vt:lpstr>
      <vt:lpstr>Droplet</vt:lpstr>
      <vt:lpstr>Neurodrone-X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kondareddy vennapusa</dc:creator>
  <cp:lastModifiedBy>kondareddy vennapusa</cp:lastModifiedBy>
  <cp:revision>1</cp:revision>
  <dcterms:created xsi:type="dcterms:W3CDTF">2025-04-10T14:56:52Z</dcterms:created>
  <dcterms:modified xsi:type="dcterms:W3CDTF">2025-04-10T20:07:46Z</dcterms:modified>
</cp:coreProperties>
</file>